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8" r:id="rId3"/>
    <p:sldId id="269" r:id="rId4"/>
    <p:sldId id="270" r:id="rId5"/>
    <p:sldId id="271" r:id="rId6"/>
    <p:sldId id="257" r:id="rId7"/>
    <p:sldId id="258" r:id="rId8"/>
    <p:sldId id="259" r:id="rId9"/>
    <p:sldId id="260" r:id="rId10"/>
    <p:sldId id="261" r:id="rId11"/>
    <p:sldId id="262" r:id="rId12"/>
    <p:sldId id="263" r:id="rId13"/>
    <p:sldId id="264" r:id="rId14"/>
    <p:sldId id="265" r:id="rId15"/>
    <p:sldId id="266" r:id="rId16"/>
    <p:sldId id="267" r:id="rId17"/>
    <p:sldId id="272" r:id="rId18"/>
    <p:sldId id="273" r:id="rId19"/>
    <p:sldId id="274" r:id="rId20"/>
    <p:sldId id="275" r:id="rId21"/>
    <p:sldId id="276" r:id="rId22"/>
    <p:sldId id="277" r:id="rId23"/>
    <p:sldId id="282" r:id="rId24"/>
    <p:sldId id="283" r:id="rId25"/>
    <p:sldId id="278" r:id="rId26"/>
    <p:sldId id="279" r:id="rId27"/>
    <p:sldId id="28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D1D1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01" autoAdjust="0"/>
  </p:normalViewPr>
  <p:slideViewPr>
    <p:cSldViewPr>
      <p:cViewPr varScale="1">
        <p:scale>
          <a:sx n="49" d="100"/>
          <a:sy n="49" d="100"/>
        </p:scale>
        <p:origin x="-9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7A8C19-7E22-4F21-BF1D-BB99CD4E2A3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9874F-CD82-4428-9FD4-C866402F5C37}" type="slidenum">
              <a:rPr lang="en-US"/>
              <a:pPr/>
              <a:t>2</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solidFill>
                  <a:srgbClr val="008000"/>
                </a:solidFill>
              </a:rPr>
              <a:t>CT has transformed medical imaging</a:t>
            </a:r>
            <a:r>
              <a:rPr lang="en-US"/>
              <a:t> by providing 3-D views of the organ or body region of interest.</a:t>
            </a:r>
          </a:p>
          <a:p>
            <a:endParaRPr lang="en-US"/>
          </a:p>
          <a:p>
            <a:r>
              <a:rPr lang="en-US">
                <a:solidFill>
                  <a:srgbClr val="008000"/>
                </a:solidFill>
              </a:rPr>
              <a:t>The use of CT has increased rapidly.</a:t>
            </a:r>
            <a:endParaRPr lang="en-US"/>
          </a:p>
          <a:p>
            <a:pPr lvl="1">
              <a:buFont typeface="Wingdings" pitchFamily="2" charset="2"/>
              <a:buNone/>
            </a:pPr>
            <a:r>
              <a:rPr lang="en-US"/>
              <a:t>~ 3 million CTs in 1980 in the U.S.</a:t>
            </a:r>
          </a:p>
          <a:p>
            <a:pPr lvl="1">
              <a:buFont typeface="Wingdings" pitchFamily="2" charset="2"/>
              <a:buNone/>
            </a:pPr>
            <a:r>
              <a:rPr lang="en-US"/>
              <a:t>&gt; 62 million per year now!</a:t>
            </a:r>
          </a:p>
          <a:p>
            <a:pPr>
              <a:buFont typeface="Wingdings" pitchFamily="2" charset="2"/>
              <a:buNone/>
            </a:pPr>
            <a:endParaRPr lang="en-US"/>
          </a:p>
          <a:p>
            <a:pPr>
              <a:buFont typeface="Wingdings" pitchFamily="2" charset="2"/>
              <a:buNone/>
            </a:pPr>
            <a:r>
              <a:rPr lang="en-US">
                <a:solidFill>
                  <a:srgbClr val="008000"/>
                </a:solidFill>
              </a:rPr>
              <a:t>Why?: it’s extremely user-friendly</a:t>
            </a:r>
            <a:r>
              <a:rPr lang="en-US"/>
              <a:t> for both patient and physician.</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58E7F-361B-4FF3-AF7E-FED1A06527FA}" type="slidenum">
              <a:rPr lang="en-US"/>
              <a:pPr/>
              <a:t>11</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More of the same . . .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908DC-51F1-42E8-97DA-299B0110040F}" type="slidenum">
              <a:rPr lang="en-US"/>
              <a:pPr/>
              <a:t>12</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Just trying to hammer home the point that these are not a few whackos someplace who wrote a lot about something with which they had insufficient expertise.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2C955-EBC8-4408-B2B2-38978A03954F}" type="slidenum">
              <a:rPr lang="en-US"/>
              <a:pPr/>
              <a:t>13</a:t>
            </a:fld>
            <a:endParaRPr 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The group includes radiologists, but most are radiation biologists, radiation physicists, epidemiologists, and so 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A471F-1DA4-4211-98BB-8696279D25F5}" type="slidenum">
              <a:rPr lang="en-US"/>
              <a:pPr/>
              <a:t>14</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You get the picture . . .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BE339-9B97-45F4-A881-CA4069191811}" type="slidenum">
              <a:rPr lang="en-US"/>
              <a:pPr/>
              <a:t>15</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Their data, analysis and conclusions were combined with others in important work by Brenner at Columbia, first in the radiology literature having to do with reducing CT radiation exposure to children, and in 2007 in the New England Journal of Medicine with broader clinical applicability and wider readership.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B5682-786F-4E79-A765-E536F7F34883}" type="slidenum">
              <a:rPr lang="en-US"/>
              <a:pPr/>
              <a:t>16</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Here, you can see that a typical abdomen CT delivers about 10 mSv of radiation dose to an adult, and about 20 to a neonate.  Of course, dose is not the only critical aspect.  Radiation sensitivity also matters, and differs by age and gender.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B22D-803E-47A6-A38D-4ED8609B532B}" type="slidenum">
              <a:rPr lang="en-US"/>
              <a:pPr/>
              <a:t>17</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a:t>In addition, one needs to be mindful that a typical CT clinical examination includes about three of what was in the preceding table as an “abdomen CT.”  Why?  Well, we might do non contrast images first, followed by early phase contrast-enhanced images of the kidneys or liver, followed by delayed images.  Were it the pancreas, there’d likely be still another sequence of images.</a:t>
            </a:r>
          </a:p>
          <a:p>
            <a:endParaRPr lang="en-US" dirty="0"/>
          </a:p>
          <a:p>
            <a:r>
              <a:rPr lang="en-US" dirty="0"/>
              <a:t>You get the picture . . . If you folks are worried enough to want a pancreas or liver CT, well, we tend to get the most sensitive images for you as our way of helping, which leads to the most sequences, and the greatest radiation exposure.</a:t>
            </a:r>
          </a:p>
          <a:p>
            <a:endParaRPr lang="en-US" dirty="0"/>
          </a:p>
          <a:p>
            <a:r>
              <a:rPr lang="en-US" dirty="0"/>
              <a:t>This framework is no different here at Tufts from the situation at most academic or community settings.</a:t>
            </a:r>
          </a:p>
          <a:p>
            <a:endParaRPr lang="en-US" dirty="0"/>
          </a:p>
          <a:p>
            <a:r>
              <a:rPr lang="en-US" dirty="0"/>
              <a:t>At these doses, the most likely risk, and the risk we are discussing today, is radiation-induced carcinogenesis.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6FA95-F57B-4A55-B7B0-71F17C6272F4}" type="slidenum">
              <a:rPr lang="en-US"/>
              <a:pPr/>
              <a:t>18</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There is direct evidence from epidemiologic studies that </a:t>
            </a:r>
            <a:r>
              <a:rPr lang="en-US">
                <a:solidFill>
                  <a:srgbClr val="008000"/>
                </a:solidFill>
              </a:rPr>
              <a:t>the organ doses of a common CT examination result in an increased risk of cancer</a:t>
            </a:r>
            <a:r>
              <a:rPr lang="en-US"/>
              <a:t>.</a:t>
            </a:r>
          </a:p>
          <a:p>
            <a:endParaRPr lang="en-US"/>
          </a:p>
          <a:p>
            <a:r>
              <a:rPr lang="en-US"/>
              <a:t>The evidence is reasonably convincing for adults and very convincing for children.</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E4A56-4060-4FEC-B928-DC372FE72FB7}" type="slidenum">
              <a:rPr lang="en-US"/>
              <a:pPr/>
              <a:t>19</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From the New England Journal of Medicine article, we see the lifetime attributable risk of death from cancer – attributable here means that one may attribute the cancer to the CT’s radiation exposure – graphed against the age of the patient when the CT was done.  For head CTs, the graph suggests a precipitous drop-off in radiation sensitivity at about 8-10 years of age, but not really leveling off until well into adulthood.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62A64-AC4A-43C4-BF7B-C912F9B4E1E9}" type="slidenum">
              <a:rPr lang="en-US"/>
              <a:pPr/>
              <a:t>20</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But from this graph of abdomen CTs, we can see that the total risk doesn’t really drop off until about age 30 to 35 or so.  Remember, we are talking about death from cancers caused by CTs.  Some of the cancers caused will be cured, so there actually are even more cancers induced, but the graphs we’re looking at today are only the deaths attributable to such cancers.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25AC6-88A0-4C3D-A8D5-63FFF49F2FD7}" type="slidenum">
              <a:rPr lang="en-US"/>
              <a:pPr/>
              <a:t>3</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	And, CT utilization is widely projected to increase.</a:t>
            </a:r>
          </a:p>
          <a:p>
            <a:r>
              <a:rPr lang="en-US"/>
              <a:t>	Much of the </a:t>
            </a:r>
            <a:r>
              <a:rPr lang="en-US" i="1"/>
              <a:t>projected</a:t>
            </a:r>
            <a:r>
              <a:rPr lang="en-US"/>
              <a:t> increase in CT scans will come from new screening programs for asymptomatic patients:</a:t>
            </a:r>
          </a:p>
          <a:p>
            <a:pPr lvl="1"/>
            <a:r>
              <a:rPr lang="en-US"/>
              <a:t>		CT colonography (“virtual colonoscopy”)</a:t>
            </a:r>
          </a:p>
          <a:p>
            <a:pPr lvl="1"/>
            <a:r>
              <a:rPr lang="en-US"/>
              <a:t>		CT lung screening for current and former smokers</a:t>
            </a:r>
          </a:p>
          <a:p>
            <a:pPr lvl="1"/>
            <a:r>
              <a:rPr lang="en-US"/>
              <a:t>		CT cardiac screening</a:t>
            </a:r>
          </a:p>
          <a:p>
            <a:pPr lvl="1"/>
            <a:r>
              <a:rPr lang="en-US"/>
              <a:t>		CT whole-body screening.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ECCCA-F1AA-41E0-92DC-455BEDCD439F}" type="slidenum">
              <a:rPr lang="en-US"/>
              <a:pPr/>
              <a:t>21</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pPr>
              <a:lnSpc>
                <a:spcPct val="80000"/>
              </a:lnSpc>
            </a:pPr>
            <a:r>
              <a:rPr lang="en-US" sz="1000" dirty="0">
                <a:solidFill>
                  <a:srgbClr val="FF0000"/>
                </a:solidFill>
              </a:rPr>
              <a:t>Current best estimates are that ~ 1.5—2 % of all cancers in the U.S. currently are attributable to radiation from prior CT studies.</a:t>
            </a:r>
          </a:p>
          <a:p>
            <a:pPr>
              <a:lnSpc>
                <a:spcPct val="80000"/>
              </a:lnSpc>
            </a:pPr>
            <a:endParaRPr lang="en-US" sz="1000" dirty="0">
              <a:solidFill>
                <a:srgbClr val="FF0000"/>
              </a:solidFill>
            </a:endParaRPr>
          </a:p>
          <a:p>
            <a:pPr>
              <a:lnSpc>
                <a:spcPct val="80000"/>
              </a:lnSpc>
            </a:pPr>
            <a:r>
              <a:rPr lang="en-US" sz="1000" dirty="0">
                <a:solidFill>
                  <a:srgbClr val="FF0000"/>
                </a:solidFill>
              </a:rPr>
              <a:t>Put differently, we in medicine – you and I – together – sadly kill a not tiny portion of our patients via CT exams we order or perform.  We don’t mean to kill, of course; we mean to diagnose, treat and save.</a:t>
            </a:r>
          </a:p>
          <a:p>
            <a:pPr>
              <a:lnSpc>
                <a:spcPct val="80000"/>
              </a:lnSpc>
            </a:pPr>
            <a:endParaRPr lang="en-US" sz="1000" dirty="0">
              <a:solidFill>
                <a:srgbClr val="FF0000"/>
              </a:solidFill>
            </a:endParaRPr>
          </a:p>
          <a:p>
            <a:pPr>
              <a:lnSpc>
                <a:spcPct val="80000"/>
              </a:lnSpc>
            </a:pPr>
            <a:r>
              <a:rPr lang="en-US" sz="1000" dirty="0">
                <a:solidFill>
                  <a:srgbClr val="FF0000"/>
                </a:solidFill>
              </a:rPr>
              <a:t>It isn’t murder and there’s no ill intent – </a:t>
            </a:r>
            <a:r>
              <a:rPr lang="en-US" sz="1000" dirty="0" smtClean="0">
                <a:solidFill>
                  <a:srgbClr val="FF0000"/>
                </a:solidFill>
              </a:rPr>
              <a:t>naturally.</a:t>
            </a:r>
            <a:r>
              <a:rPr lang="en-US" sz="1000" baseline="0" dirty="0" smtClean="0">
                <a:solidFill>
                  <a:srgbClr val="FF0000"/>
                </a:solidFill>
              </a:rPr>
              <a:t>  </a:t>
            </a:r>
            <a:r>
              <a:rPr lang="en-US" sz="1000" dirty="0" smtClean="0">
                <a:solidFill>
                  <a:srgbClr val="FF0000"/>
                </a:solidFill>
              </a:rPr>
              <a:t>But </a:t>
            </a:r>
            <a:r>
              <a:rPr lang="en-US" sz="1000" dirty="0">
                <a:solidFill>
                  <a:srgbClr val="FF0000"/>
                </a:solidFill>
              </a:rPr>
              <a:t>we </a:t>
            </a:r>
            <a:r>
              <a:rPr lang="en-US" sz="1000" b="1" dirty="0">
                <a:solidFill>
                  <a:srgbClr val="FF0000"/>
                </a:solidFill>
              </a:rPr>
              <a:t>are</a:t>
            </a:r>
            <a:r>
              <a:rPr lang="en-US" sz="1000" dirty="0">
                <a:solidFill>
                  <a:srgbClr val="FF0000"/>
                </a:solidFill>
              </a:rPr>
              <a:t> ordering and doing CTs, and patients are dying because of those CTs.  It may take a decade or two for them to die, but it is hard at least for me personally, in my heart, to escape the notion of “delayed killing.”  I </a:t>
            </a:r>
            <a:r>
              <a:rPr lang="en-US" sz="1000" dirty="0" smtClean="0">
                <a:solidFill>
                  <a:srgbClr val="FF0000"/>
                </a:solidFill>
              </a:rPr>
              <a:t>acknowledge </a:t>
            </a:r>
            <a:r>
              <a:rPr lang="en-US" sz="1000" dirty="0">
                <a:solidFill>
                  <a:srgbClr val="FF0000"/>
                </a:solidFill>
              </a:rPr>
              <a:t>that that’s my own phrase for it – delayed killing.</a:t>
            </a:r>
          </a:p>
          <a:p>
            <a:pPr>
              <a:lnSpc>
                <a:spcPct val="80000"/>
              </a:lnSpc>
            </a:pPr>
            <a:endParaRPr lang="en-US" sz="1000" dirty="0">
              <a:solidFill>
                <a:srgbClr val="FF0000"/>
              </a:solidFill>
            </a:endParaRPr>
          </a:p>
          <a:p>
            <a:pPr>
              <a:lnSpc>
                <a:spcPct val="80000"/>
              </a:lnSpc>
            </a:pPr>
            <a:r>
              <a:rPr lang="en-US" sz="1000" dirty="0">
                <a:solidFill>
                  <a:srgbClr val="FF0000"/>
                </a:solidFill>
              </a:rPr>
              <a:t>Do we consider this risk when we order CTs?  Do you clinicians really take a good, long, hard look at the risks before placing the order?  Do we radiologists often enough decline to do those of your exams that seem only weakly substantiated?</a:t>
            </a:r>
          </a:p>
          <a:p>
            <a:pPr>
              <a:lnSpc>
                <a:spcPct val="80000"/>
              </a:lnSpc>
            </a:pPr>
            <a:endParaRPr lang="en-US" sz="1000" dirty="0">
              <a:solidFill>
                <a:srgbClr val="FF0000"/>
              </a:solidFill>
            </a:endParaRPr>
          </a:p>
          <a:p>
            <a:pPr>
              <a:lnSpc>
                <a:spcPct val="80000"/>
              </a:lnSpc>
            </a:pPr>
            <a:r>
              <a:rPr lang="en-US" sz="1000" dirty="0">
                <a:solidFill>
                  <a:srgbClr val="FF0000"/>
                </a:solidFill>
              </a:rPr>
              <a:t>When we do the CTs, do we radiologists lower the radiation dose settings on the machine enough, and often enough, in order to reduce dose and risk?  Bear in mind that doing so will reduce image quality, and, at some point, sensitivity.  Is it worth it?</a:t>
            </a:r>
          </a:p>
          <a:p>
            <a:pPr>
              <a:lnSpc>
                <a:spcPct val="80000"/>
              </a:lnSpc>
            </a:pPr>
            <a:endParaRPr lang="en-US" sz="1000" dirty="0">
              <a:solidFill>
                <a:srgbClr val="FF0000"/>
              </a:solidFill>
            </a:endParaRPr>
          </a:p>
          <a:p>
            <a:pPr>
              <a:lnSpc>
                <a:spcPct val="80000"/>
              </a:lnSpc>
            </a:pPr>
            <a:r>
              <a:rPr lang="en-US" sz="1000" dirty="0">
                <a:solidFill>
                  <a:srgbClr val="FF0000"/>
                </a:solidFill>
              </a:rPr>
              <a:t>Or, do we radiologists presume you clinicians would not order a CT on a mere hunch, because of a borderline lab value, and so on?</a:t>
            </a:r>
          </a:p>
          <a:p>
            <a:pPr>
              <a:lnSpc>
                <a:spcPct val="80000"/>
              </a:lnSpc>
            </a:pPr>
            <a:endParaRPr lang="en-US" sz="1000" dirty="0">
              <a:solidFill>
                <a:srgbClr val="FF0000"/>
              </a:solidFill>
            </a:endParaRPr>
          </a:p>
          <a:p>
            <a:pPr>
              <a:lnSpc>
                <a:spcPct val="80000"/>
              </a:lnSpc>
            </a:pPr>
            <a:r>
              <a:rPr lang="en-US" sz="1000" dirty="0">
                <a:solidFill>
                  <a:srgbClr val="FF0000"/>
                </a:solidFill>
              </a:rPr>
              <a:t>These are all questions probably not asked, and certainly not answered, often enough.</a:t>
            </a:r>
          </a:p>
          <a:p>
            <a:pPr>
              <a:lnSpc>
                <a:spcPct val="80000"/>
              </a:lnSpc>
            </a:pPr>
            <a:endParaRPr lang="en-US" sz="1000" dirty="0">
              <a:solidFill>
                <a:srgbClr val="FF0000"/>
              </a:solidFill>
            </a:endParaRPr>
          </a:p>
          <a:p>
            <a:pPr>
              <a:lnSpc>
                <a:spcPct val="80000"/>
              </a:lnSpc>
            </a:pPr>
            <a:endParaRPr lang="en-US" sz="1000" dirty="0">
              <a:solidFill>
                <a:srgbClr val="FF0000"/>
              </a:solidFill>
            </a:endParaRPr>
          </a:p>
          <a:p>
            <a:pPr>
              <a:lnSpc>
                <a:spcPct val="80000"/>
              </a:lnSpc>
            </a:pPr>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0F805-6801-444E-9FE3-9396C2BD2F7B}" type="slidenum">
              <a:rPr lang="en-US"/>
              <a:pPr/>
              <a:t>22</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To quote these two sources, the “. . . . risks associated with CT are </a:t>
            </a:r>
            <a:r>
              <a:rPr lang="en-US">
                <a:solidFill>
                  <a:srgbClr val="FF0000"/>
                </a:solidFill>
              </a:rPr>
              <a:t>not hypothetical</a:t>
            </a:r>
            <a:r>
              <a:rPr lang="en-US"/>
              <a:t> . . . .  are not based on models or major extrapolations in dose.</a:t>
            </a:r>
          </a:p>
          <a:p>
            <a:endParaRPr lang="en-US"/>
          </a:p>
          <a:p>
            <a:r>
              <a:rPr lang="en-US"/>
              <a:t>“Rather, they are </a:t>
            </a:r>
            <a:r>
              <a:rPr lang="en-US">
                <a:solidFill>
                  <a:srgbClr val="FF0000"/>
                </a:solidFill>
              </a:rPr>
              <a:t>based directly on measured excess radiation-related cancer rates among adults and children</a:t>
            </a:r>
            <a:r>
              <a:rPr lang="en-US"/>
              <a:t> who in the past were exposed to the same range of organ doses as those delivered during CT studies.”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8B8D5-AC25-434E-BA3D-9A13DD6B63EA}" type="slidenum">
              <a:rPr lang="en-US"/>
              <a:pPr/>
              <a:t>23</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dirty="0"/>
              <a:t>Let’s take a look at a table from the BEIR VII study.  We are again looking at lifetime attributable risk of mortality from malignancies, solid cancers and leukemia reportedly separately, based on having had one CT image series.  Solid cancers dominate the risk pattern.</a:t>
            </a:r>
          </a:p>
          <a:p>
            <a:endParaRPr lang="en-US" dirty="0"/>
          </a:p>
          <a:p>
            <a:r>
              <a:rPr lang="en-US" dirty="0"/>
              <a:t>You will note that risk drops off by age, with youngsters the most sensitive but adults sensitive, too.</a:t>
            </a:r>
          </a:p>
          <a:p>
            <a:endParaRPr lang="en-US" dirty="0"/>
          </a:p>
          <a:p>
            <a:r>
              <a:rPr lang="en-US" dirty="0"/>
              <a:t>Second, you will note that girls are more sensitive than boys, and women more sensitive than men, but risk escapes no one.</a:t>
            </a:r>
          </a:p>
          <a:p>
            <a:endParaRPr lang="en-US" dirty="0"/>
          </a:p>
          <a:p>
            <a:r>
              <a:rPr lang="en-US" dirty="0"/>
              <a:t>Remember importantly to double these values for CTs of abdomen </a:t>
            </a:r>
            <a:r>
              <a:rPr lang="en-US" i="1" dirty="0"/>
              <a:t>plus</a:t>
            </a:r>
            <a:r>
              <a:rPr lang="en-US" dirty="0"/>
              <a:t> pelvis, and to quadruple if both with and without IV contrast.  A pancreas protocol might be five times these values or more!</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C5A4B-EBFB-4A8C-AC9A-47CD4C257589}" type="slidenum">
              <a:rPr lang="en-US"/>
              <a:pPr/>
              <a:t>24</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This is easy unconsciously to put out of our minds, unfortunately, because the </a:t>
            </a:r>
            <a:r>
              <a:rPr lang="en-US" dirty="0">
                <a:solidFill>
                  <a:srgbClr val="008000"/>
                </a:solidFill>
              </a:rPr>
              <a:t>patient dies some years later</a:t>
            </a:r>
            <a:r>
              <a:rPr lang="en-US" dirty="0"/>
              <a:t>, on someone else’s watch.</a:t>
            </a:r>
          </a:p>
          <a:p>
            <a:endParaRPr lang="en-US" dirty="0"/>
          </a:p>
          <a:p>
            <a:r>
              <a:rPr lang="en-US" dirty="0"/>
              <a:t>It is not unreasonable to suppose that some of us will care for the patients with cancers that our colleagues caused a decade or two earlier.  We may care for patients whose malignancies we ourselves caused years earlier.  That you, </a:t>
            </a:r>
            <a:r>
              <a:rPr lang="en-US" dirty="0" smtClean="0"/>
              <a:t>today </a:t>
            </a:r>
            <a:r>
              <a:rPr lang="en-US" dirty="0"/>
              <a:t>and tomorrow, may order a CT that causes a malignancy that you yourself may have to care for when you’re my age.  Lastly, that you may get a malignancy yourself because of a CT you will have had, that was of course well-intended.  I acknowledge I’ve had far too many </a:t>
            </a:r>
            <a:r>
              <a:rPr lang="en-US" dirty="0" smtClean="0"/>
              <a:t>CTs, myself, before</a:t>
            </a:r>
            <a:r>
              <a:rPr lang="en-US" baseline="0" dirty="0" smtClean="0"/>
              <a:t> such data became available</a:t>
            </a:r>
            <a:r>
              <a:rPr lang="en-US" dirty="0" smtClean="0"/>
              <a:t>.</a:t>
            </a:r>
            <a:endParaRPr lang="en-US" dirty="0"/>
          </a:p>
          <a:p>
            <a:endParaRPr lang="en-US" dirty="0"/>
          </a:p>
          <a:p>
            <a:r>
              <a:rPr lang="en-US" dirty="0"/>
              <a:t>How often do we genuinely, critically ask ourselves, “</a:t>
            </a:r>
            <a:r>
              <a:rPr lang="en-US" dirty="0">
                <a:solidFill>
                  <a:srgbClr val="008000"/>
                </a:solidFill>
              </a:rPr>
              <a:t>Is the risk of this patient dying </a:t>
            </a:r>
            <a:r>
              <a:rPr lang="en-US" i="1" dirty="0">
                <a:solidFill>
                  <a:srgbClr val="008000"/>
                </a:solidFill>
              </a:rPr>
              <a:t>without</a:t>
            </a:r>
            <a:r>
              <a:rPr lang="en-US" dirty="0">
                <a:solidFill>
                  <a:srgbClr val="008000"/>
                </a:solidFill>
              </a:rPr>
              <a:t> the CT greater than </a:t>
            </a:r>
            <a:r>
              <a:rPr lang="en-US" i="1" dirty="0">
                <a:solidFill>
                  <a:srgbClr val="008000"/>
                </a:solidFill>
              </a:rPr>
              <a:t>with</a:t>
            </a:r>
            <a:r>
              <a:rPr lang="en-US" dirty="0">
                <a:solidFill>
                  <a:srgbClr val="008000"/>
                </a:solidFill>
              </a:rPr>
              <a:t> the CT?  What about the particular CT I am ordering?</a:t>
            </a:r>
            <a:r>
              <a:rPr lang="en-US" dirty="0"/>
              <a:t>  Could it be a routine, single screening CT of abdomen without pelvis, or need it be both abdomen and pelvis, with and without contrast, and so 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65E02-3E89-47E0-B86A-E1FF239B0A77}" type="slidenum">
              <a:rPr lang="en-US"/>
              <a:pPr/>
              <a:t>25</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To quote the New England Journal of Medicine article, “There is a considerable literature questioning the use of CT, or the use of multiple CT scans, in a variety of contexts, including management of blunt trauma, seizures, and chronic headaches, and particularly questioning its use as a primary diagnostic tool for acute appendicitis in children.”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A1D5F-CAE3-426D-B604-1846B3D12F28}" type="slidenum">
              <a:rPr lang="en-US"/>
              <a:pPr/>
              <a:t>26</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The New England Journal article continues, “. . . a problem arises when CT scans are requested in the practice of defensive medicine, or when . . . [they are] repeated as the patient passes through the medical system . . . [simply] because of a lack of communication.”</a:t>
            </a:r>
          </a:p>
          <a:p>
            <a:endParaRPr lang="en-US" dirty="0"/>
          </a:p>
          <a:p>
            <a:r>
              <a:rPr lang="en-US" dirty="0"/>
              <a:t>You know the scenarios.</a:t>
            </a:r>
          </a:p>
          <a:p>
            <a:endParaRPr lang="en-US" dirty="0"/>
          </a:p>
          <a:p>
            <a:r>
              <a:rPr lang="en-US" dirty="0"/>
              <a:t>The communication one happens far too often.  Patient is seen at an ED elsewhere.  CT is done.  Patient is transferred without the images.  We order a repeat CT.  When we got the call from the other facility, did we emphasize strongly that we wanted not only the reports but all images?  Did we really need to repeat the CT?  Could we have gotten the images from the prior hospital the next day?  Were images necessary in the first place?  Do </a:t>
            </a:r>
            <a:r>
              <a:rPr lang="en-US" b="1" dirty="0"/>
              <a:t>we</a:t>
            </a:r>
            <a:r>
              <a:rPr lang="en-US" dirty="0"/>
              <a:t> do the same when </a:t>
            </a:r>
            <a:r>
              <a:rPr lang="en-US" b="1" dirty="0"/>
              <a:t>we</a:t>
            </a:r>
            <a:r>
              <a:rPr lang="en-US" dirty="0"/>
              <a:t> transfer a patient somewhere else?</a:t>
            </a:r>
          </a:p>
          <a:p>
            <a:endParaRPr lang="en-US" dirty="0"/>
          </a:p>
          <a:p>
            <a:r>
              <a:rPr lang="en-US" dirty="0"/>
              <a:t>It has been estimated in the literature that about a third of all CT scans – although ordered in good faith, of course – are medically unnecessary.  My own experience suggests it is likely </a:t>
            </a:r>
            <a:r>
              <a:rPr lang="en-US" b="1" dirty="0"/>
              <a:t>at least</a:t>
            </a:r>
            <a:r>
              <a:rPr lang="en-US" dirty="0"/>
              <a:t> that fraction.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57610-C2AC-48AE-B8F5-7FD318DBE500}" type="slidenum">
              <a:rPr lang="en-US"/>
              <a:pPr/>
              <a:t>27</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pPr marL="228600" indent="-228600"/>
            <a:r>
              <a:rPr lang="en-US" dirty="0"/>
              <a:t>There are three ways to decrease CT exposure risks:</a:t>
            </a:r>
          </a:p>
          <a:p>
            <a:pPr marL="228600" indent="-228600">
              <a:buFontTx/>
              <a:buAutoNum type="arabicPeriod"/>
            </a:pPr>
            <a:r>
              <a:rPr lang="en-US" dirty="0"/>
              <a:t>Decrease dose, the machine settings – that’s the responsibility of Radiology Departments.</a:t>
            </a:r>
          </a:p>
          <a:p>
            <a:pPr marL="228600" indent="-228600">
              <a:buFontTx/>
              <a:buAutoNum type="arabicPeriod"/>
            </a:pPr>
            <a:r>
              <a:rPr lang="en-US" dirty="0"/>
              <a:t>Replace CT with MRI or US when appropriate – that’s the responsibility of everyone, but most effectively accomplished by requesting providers – unfortunately, it </a:t>
            </a:r>
            <a:r>
              <a:rPr lang="en-US" dirty="0" smtClean="0"/>
              <a:t>is not routinely but really rather </a:t>
            </a:r>
            <a:r>
              <a:rPr lang="en-US" dirty="0"/>
              <a:t>only occasionally clinically appropriate to make such substitution for CT.</a:t>
            </a:r>
          </a:p>
          <a:p>
            <a:pPr marL="228600" indent="-228600">
              <a:buFontTx/>
              <a:buAutoNum type="arabicPeriod"/>
            </a:pPr>
            <a:r>
              <a:rPr lang="en-US" b="1" dirty="0">
                <a:solidFill>
                  <a:srgbClr val="008000"/>
                </a:solidFill>
              </a:rPr>
              <a:t>Most effective method</a:t>
            </a:r>
            <a:r>
              <a:rPr lang="en-US" dirty="0">
                <a:solidFill>
                  <a:srgbClr val="008000"/>
                </a:solidFill>
              </a:rPr>
              <a:t>: decrease exams ordered, the complexity of exams, and the frequency of follow-up exams! – </a:t>
            </a:r>
            <a:r>
              <a:rPr lang="en-US" b="1" dirty="0">
                <a:solidFill>
                  <a:srgbClr val="008000"/>
                </a:solidFill>
              </a:rPr>
              <a:t>that’s the responsibility of us all!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78D70-7AE4-48F5-97D4-EBB43A572BA1}" type="slidenum">
              <a:rPr lang="en-US"/>
              <a:pPr/>
              <a:t>4</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solidFill>
                  <a:srgbClr val="008000"/>
                </a:solidFill>
              </a:rPr>
              <a:t>Ionizing radiation</a:t>
            </a:r>
            <a:r>
              <a:rPr lang="en-US"/>
              <a:t> overcomes the binding energy of the electrons that are orbiting in atoms, knocking electrons out of their orbits, creating ions.</a:t>
            </a:r>
          </a:p>
          <a:p>
            <a:endParaRPr lang="en-US"/>
          </a:p>
          <a:p>
            <a:r>
              <a:rPr lang="en-US"/>
              <a:t>With x-rays, </a:t>
            </a:r>
            <a:r>
              <a:rPr lang="en-US">
                <a:solidFill>
                  <a:srgbClr val="008000"/>
                </a:solidFill>
              </a:rPr>
              <a:t>most common is the creation of hydroxyl radicals from x-ray interactions with water molecules</a:t>
            </a:r>
            <a:r>
              <a:rPr lang="en-US"/>
              <a:t>.  These radicals interact with nearby DNA to cause strand breaks or base damage.  </a:t>
            </a:r>
            <a:r>
              <a:rPr lang="en-US">
                <a:solidFill>
                  <a:srgbClr val="008000"/>
                </a:solidFill>
              </a:rPr>
              <a:t>X-rays can also ionize DNA directly</a:t>
            </a:r>
            <a:r>
              <a:rPr lang="en-US"/>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BF408-B205-4D57-8805-9150E9BD0E57}" type="slidenum">
              <a:rPr lang="en-US"/>
              <a:pPr/>
              <a:t>5</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solidFill>
                  <a:srgbClr val="008000"/>
                </a:solidFill>
              </a:rPr>
              <a:t>Most radiation-induced damage is rapidly repaired</a:t>
            </a:r>
            <a:r>
              <a:rPr lang="en-US"/>
              <a:t> by various systems within the cell.</a:t>
            </a:r>
          </a:p>
          <a:p>
            <a:endParaRPr lang="en-US"/>
          </a:p>
          <a:p>
            <a:r>
              <a:rPr lang="en-US"/>
              <a:t>However, </a:t>
            </a:r>
            <a:r>
              <a:rPr lang="en-US">
                <a:solidFill>
                  <a:srgbClr val="008000"/>
                </a:solidFill>
              </a:rPr>
              <a:t>DNA double-strand breaks are less easily repaired</a:t>
            </a:r>
            <a:r>
              <a:rPr lang="en-US"/>
              <a:t>, and occasional misrepair can lead to induction of:</a:t>
            </a:r>
          </a:p>
          <a:p>
            <a:pPr lvl="4"/>
            <a:r>
              <a:rPr lang="en-US" sz="1800"/>
              <a:t>point mutations,</a:t>
            </a:r>
          </a:p>
          <a:p>
            <a:pPr lvl="4"/>
            <a:r>
              <a:rPr lang="en-US" sz="1800"/>
              <a:t>chromosomal translocations, and,</a:t>
            </a:r>
          </a:p>
          <a:p>
            <a:pPr lvl="4"/>
            <a:r>
              <a:rPr lang="en-US" sz="1800"/>
              <a:t>gene fusions,</a:t>
            </a:r>
            <a:endParaRPr lang="en-US"/>
          </a:p>
          <a:p>
            <a:r>
              <a:rPr lang="en-US">
                <a:solidFill>
                  <a:srgbClr val="008000"/>
                </a:solidFill>
              </a:rPr>
              <a:t>all of which are linked to the induction of cancer</a:t>
            </a:r>
            <a:r>
              <a:rPr lang="en-US"/>
              <a:t>.</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E254B-5AFA-408D-AF7D-3C6B046150D9}" type="slidenum">
              <a:rPr lang="en-US"/>
              <a:pPr/>
              <a:t>6</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The BEIR VII report is the seventh in a series of titles from the </a:t>
            </a:r>
            <a:r>
              <a:rPr lang="en-US">
                <a:solidFill>
                  <a:srgbClr val="008000"/>
                </a:solidFill>
              </a:rPr>
              <a:t>National Research Council</a:t>
            </a:r>
            <a:r>
              <a:rPr lang="en-US"/>
              <a:t> that addresses the effects of exposure to low dose LET (Linear Energy Transfer) ionizing radiation and human health.   . . .this book draws upon new data in both epidemiologic and experimental research. . . .    </a:t>
            </a:r>
            <a:r>
              <a:rPr lang="en-US">
                <a:solidFill>
                  <a:srgbClr val="008000"/>
                </a:solidFill>
              </a:rPr>
              <a:t>it is the low-dose exposures</a:t>
            </a:r>
            <a:r>
              <a:rPr lang="en-US"/>
              <a:t> that are the focus of the book.  So-called late effects, such as cancer, are produced many years after the initial exposure.  This book is among the first of its kind to include </a:t>
            </a:r>
            <a:r>
              <a:rPr lang="en-US">
                <a:solidFill>
                  <a:srgbClr val="008000"/>
                </a:solidFill>
              </a:rPr>
              <a:t>detailed risk estimates for cancer incidence in addition to cancer mortality</a:t>
            </a:r>
            <a:r>
              <a:rPr lang="en-US"/>
              <a:t>.  </a:t>
            </a:r>
            <a:r>
              <a:rPr lang="en-US" i="1"/>
              <a:t>BEIR VII</a:t>
            </a:r>
            <a:r>
              <a:rPr lang="en-US"/>
              <a:t> offers a full review of the available biological, biophysical, and epidemiological literature . . . and develops </a:t>
            </a:r>
            <a:r>
              <a:rPr lang="en-US">
                <a:solidFill>
                  <a:srgbClr val="008000"/>
                </a:solidFill>
              </a:rPr>
              <a:t>the most up-to-date and comprehensive risk estimates for cancer and other health effects from exposure to low-level ionizing radiation</a:t>
            </a:r>
            <a:r>
              <a:rPr lang="en-US"/>
              <a:t>.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B6860-D997-4B94-AA83-B79409E32A64}" type="slidenum">
              <a:rPr lang="en-US"/>
              <a:pPr/>
              <a:t>7</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You can look this up on the internet yourself, with only a little trouble.  Here’s a screen shot of the title page of this report, hundreds of pages long, that reviewed the entire world’s literature in innumerable languages.</a:t>
            </a:r>
          </a:p>
          <a:p>
            <a:endParaRPr lang="en-US"/>
          </a:p>
          <a:p>
            <a:r>
              <a:rPr lang="en-US"/>
              <a:t>It comes from the National Research Council of the National Academies.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70110-A079-4700-A95D-BE9AB2612AC7}" type="slidenum">
              <a:rPr lang="en-US"/>
              <a:pPr/>
              <a:t>8</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The National Academy of Sciences is one such Academy.  Non profit.  Distinguished scholars in science and engineering.  The National Academy of Sciences was authorized by Congress in 1863 to advise the government, and it still has that mandate.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EF3F3-3B15-408C-98FB-7875444B50DF}" type="slidenum">
              <a:rPr lang="en-US"/>
              <a:pPr/>
              <a:t>9</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The National Research Council became the main arm of the National Academy of Sciences in the early 20</a:t>
            </a:r>
            <a:r>
              <a:rPr lang="en-US" baseline="30000"/>
              <a:t>th</a:t>
            </a:r>
            <a:r>
              <a:rPr lang="en-US"/>
              <a:t> century, and is administered by the Academies and the Institute of Medicine.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8749D-5162-43DF-88B0-19EAEB084A75}" type="slidenum">
              <a:rPr lang="en-US"/>
              <a:pPr/>
              <a:t>10</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These are not slouches.  These folks are national and international experts in their fields.  The third guy on the list, for instance, had been Chief of Radiology at the Brigham before become the Chief at Stanford.  And the list goes on and on, including many experts from abroad.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2CA371-FC5A-4EF7-91F4-74E17429CD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13ADDF-3A6F-4BAD-9076-85DA3200D9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2360D7-FCF5-41FE-8510-6159F28F13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0AEAB0-CF13-43C3-8266-F7CEB5610B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183862-85AD-460F-842B-47B76B7C5FE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CB80DF-40C4-44F0-88B1-10AEE516F24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E0218F-5BDD-4E29-A380-5A51E717DF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75D4B3-085A-408C-AA72-1EA5AE3DF13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94E8E5-7253-4E53-A360-B7EFCBE588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8AE5B1-889D-4A26-8950-AF2E3341C3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17D644-0126-4193-94E4-B2E5A2892D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D1D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14DE98-2EE7-4B11-AD67-A9C1F9931A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470025"/>
          </a:xfrm>
        </p:spPr>
        <p:txBody>
          <a:bodyPr/>
          <a:lstStyle/>
          <a:p>
            <a:r>
              <a:rPr lang="en-US"/>
              <a:t>Low Level Radiation</a:t>
            </a:r>
            <a:br>
              <a:rPr lang="en-US"/>
            </a:br>
            <a:r>
              <a:rPr lang="en-US"/>
              <a:t>Exposure Risk</a:t>
            </a:r>
          </a:p>
        </p:txBody>
      </p:sp>
      <p:sp>
        <p:nvSpPr>
          <p:cNvPr id="2051" name="Rectangle 3"/>
          <p:cNvSpPr>
            <a:spLocks noGrp="1" noChangeArrowheads="1"/>
          </p:cNvSpPr>
          <p:nvPr>
            <p:ph type="subTitle" idx="1"/>
          </p:nvPr>
        </p:nvSpPr>
        <p:spPr>
          <a:xfrm>
            <a:off x="1371600" y="2971800"/>
            <a:ext cx="6400800" cy="1752600"/>
          </a:xfrm>
        </p:spPr>
        <p:txBody>
          <a:bodyPr/>
          <a:lstStyle/>
          <a:p>
            <a:r>
              <a:rPr lang="en-US"/>
              <a:t>or</a:t>
            </a:r>
          </a:p>
          <a:p>
            <a:r>
              <a:rPr lang="en-US" i="1">
                <a:solidFill>
                  <a:srgbClr val="FF0000"/>
                </a:solidFill>
              </a:rPr>
              <a:t>What You Didn’t</a:t>
            </a:r>
          </a:p>
          <a:p>
            <a:r>
              <a:rPr lang="en-US" i="1">
                <a:solidFill>
                  <a:srgbClr val="FF0000"/>
                </a:solidFill>
              </a:rPr>
              <a:t>Want to Know About 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ph type="subTitle" idx="1"/>
          </p:nvPr>
        </p:nvPicPr>
        <p:blipFill>
          <a:blip r:embed="rId3" cstate="print"/>
          <a:srcRect/>
          <a:stretch>
            <a:fillRect/>
          </a:stretch>
        </p:blipFill>
        <p:spPr>
          <a:xfrm>
            <a:off x="0" y="76200"/>
            <a:ext cx="9144000" cy="6781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1371600" y="1295400"/>
            <a:ext cx="6400800" cy="3276600"/>
          </a:xfrm>
        </p:spPr>
        <p:txBody>
          <a:bodyPr/>
          <a:lstStyle/>
          <a:p>
            <a:r>
              <a:rPr lang="en-US" sz="3600">
                <a:solidFill>
                  <a:srgbClr val="008000"/>
                </a:solidFill>
              </a:rPr>
              <a:t>A typical CT examination includes ~ 3 CT scans.</a:t>
            </a:r>
          </a:p>
          <a:p>
            <a:endParaRPr lang="en-US" sz="3600"/>
          </a:p>
          <a:p>
            <a:r>
              <a:rPr lang="en-US" sz="3600">
                <a:solidFill>
                  <a:srgbClr val="008000"/>
                </a:solidFill>
              </a:rPr>
              <a:t>Radiation-induced carcinogenesis</a:t>
            </a:r>
            <a:endParaRPr lang="en-US"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762000" y="2667000"/>
            <a:ext cx="7620000" cy="1143000"/>
          </a:xfrm>
        </p:spPr>
        <p:txBody>
          <a:bodyPr/>
          <a:lstStyle/>
          <a:p>
            <a:r>
              <a:rPr lang="en-US" sz="3600">
                <a:solidFill>
                  <a:srgbClr val="008000"/>
                </a:solidFill>
              </a:rPr>
              <a:t>Increased risk of cancer</a:t>
            </a:r>
            <a:endParaRPr lang="en-US"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ph type="body" idx="1"/>
          </p:nvPr>
        </p:nvPicPr>
        <p:blipFill>
          <a:blip r:embed="rId3" cstate="print"/>
          <a:srcRect/>
          <a:stretch>
            <a:fillRect/>
          </a:stretch>
        </p:blipFill>
        <p:spPr>
          <a:xfrm>
            <a:off x="0" y="-457200"/>
            <a:ext cx="9144000" cy="7315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990600" y="914400"/>
            <a:ext cx="7315200" cy="4648200"/>
          </a:xfrm>
        </p:spPr>
        <p:txBody>
          <a:bodyPr/>
          <a:lstStyle/>
          <a:p>
            <a:r>
              <a:rPr lang="en-US" sz="3600">
                <a:solidFill>
                  <a:srgbClr val="008000"/>
                </a:solidFill>
              </a:rPr>
              <a:t>CT has transformed medical imaging</a:t>
            </a:r>
          </a:p>
          <a:p>
            <a:endParaRPr lang="en-US" sz="3600"/>
          </a:p>
          <a:p>
            <a:r>
              <a:rPr lang="en-US" sz="3600">
                <a:solidFill>
                  <a:srgbClr val="008000"/>
                </a:solidFill>
              </a:rPr>
              <a:t>The use of CT has increased rapidly.</a:t>
            </a:r>
          </a:p>
          <a:p>
            <a:pPr>
              <a:buFont typeface="Wingdings" pitchFamily="2" charset="2"/>
              <a:buNone/>
            </a:pPr>
            <a:endParaRPr lang="en-US" sz="3600"/>
          </a:p>
          <a:p>
            <a:pPr>
              <a:buFont typeface="Wingdings" pitchFamily="2" charset="2"/>
              <a:buNone/>
            </a:pPr>
            <a:r>
              <a:rPr lang="en-US" sz="3600">
                <a:solidFill>
                  <a:srgbClr val="008000"/>
                </a:solidFill>
              </a:rPr>
              <a:t>Why?</a:t>
            </a:r>
            <a:endParaRPr lang="en-US"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ph type="body" idx="1"/>
          </p:nvPr>
        </p:nvPicPr>
        <p:blipFill>
          <a:blip r:embed="rId3" cstate="print"/>
          <a:srcRect/>
          <a:stretch>
            <a:fillRect/>
          </a:stretch>
        </p:blipFill>
        <p:spPr>
          <a:xfrm>
            <a:off x="0" y="0"/>
            <a:ext cx="9144000"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1219200" y="2209800"/>
            <a:ext cx="6400800" cy="2209800"/>
          </a:xfrm>
        </p:spPr>
        <p:txBody>
          <a:bodyPr/>
          <a:lstStyle/>
          <a:p>
            <a:r>
              <a:rPr lang="en-US" sz="3600">
                <a:solidFill>
                  <a:srgbClr val="FF0000"/>
                </a:solidFill>
              </a:rPr>
              <a:t>~ 1.5—2 %</a:t>
            </a:r>
          </a:p>
          <a:p>
            <a:endParaRPr lang="en-US" sz="3600">
              <a:solidFill>
                <a:srgbClr val="FF0000"/>
              </a:solidFill>
            </a:endParaRPr>
          </a:p>
          <a:p>
            <a:r>
              <a:rPr lang="en-US" sz="3600">
                <a:solidFill>
                  <a:srgbClr val="FF0000"/>
                </a:solidFill>
              </a:rPr>
              <a:t>delayed killing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subTitle" idx="1"/>
          </p:nvPr>
        </p:nvSpPr>
        <p:spPr>
          <a:xfrm>
            <a:off x="990600" y="1828800"/>
            <a:ext cx="7315200" cy="3276600"/>
          </a:xfrm>
        </p:spPr>
        <p:txBody>
          <a:bodyPr/>
          <a:lstStyle/>
          <a:p>
            <a:r>
              <a:rPr lang="en-US" sz="3600">
                <a:solidFill>
                  <a:srgbClr val="FF0000"/>
                </a:solidFill>
              </a:rPr>
              <a:t>not hypothetical</a:t>
            </a:r>
            <a:endParaRPr lang="en-US" sz="3600"/>
          </a:p>
          <a:p>
            <a:endParaRPr lang="en-US" sz="3600">
              <a:solidFill>
                <a:srgbClr val="FF0000"/>
              </a:solidFill>
            </a:endParaRPr>
          </a:p>
          <a:p>
            <a:r>
              <a:rPr lang="en-US" sz="3600">
                <a:solidFill>
                  <a:srgbClr val="FF0000"/>
                </a:solidFill>
              </a:rPr>
              <a:t>based directly on measured excess radiation-related cancer rates among adults and children</a:t>
            </a:r>
            <a:endParaRPr lang="en-US"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subTitle" idx="1"/>
          </p:nvPr>
        </p:nvSpPr>
        <p:spPr>
          <a:xfrm>
            <a:off x="1447800" y="990600"/>
            <a:ext cx="6400800" cy="4800600"/>
          </a:xfrm>
        </p:spPr>
        <p:txBody>
          <a:bodyPr/>
          <a:lstStyle/>
          <a:p>
            <a:r>
              <a:rPr lang="en-US" sz="2000"/>
              <a:t>BEIR VII – lifetime attributable risk of </a:t>
            </a:r>
            <a:r>
              <a:rPr lang="en-US" sz="2000">
                <a:solidFill>
                  <a:srgbClr val="FF0000"/>
                </a:solidFill>
              </a:rPr>
              <a:t>mortality</a:t>
            </a:r>
            <a:r>
              <a:rPr lang="en-US" sz="2000"/>
              <a:t>, per 100,000 exposed;</a:t>
            </a:r>
          </a:p>
          <a:p>
            <a:r>
              <a:rPr lang="en-US" sz="2000">
                <a:solidFill>
                  <a:srgbClr val="FF0000"/>
                </a:solidFill>
              </a:rPr>
              <a:t>single</a:t>
            </a:r>
            <a:r>
              <a:rPr lang="en-US" sz="2000"/>
              <a:t> series abdomen (only) CT; </a:t>
            </a:r>
            <a:r>
              <a:rPr lang="en-US" sz="2000">
                <a:solidFill>
                  <a:srgbClr val="FF0000"/>
                </a:solidFill>
              </a:rPr>
              <a:t>solid Ca</a:t>
            </a:r>
            <a:r>
              <a:rPr lang="en-US" sz="2000"/>
              <a:t> / leukemia</a:t>
            </a:r>
          </a:p>
          <a:p>
            <a:endParaRPr lang="en-US"/>
          </a:p>
        </p:txBody>
      </p:sp>
      <p:graphicFrame>
        <p:nvGraphicFramePr>
          <p:cNvPr id="52272" name="Group 48"/>
          <p:cNvGraphicFramePr>
            <a:graphicFrameLocks noGrp="1"/>
          </p:cNvGraphicFramePr>
          <p:nvPr/>
        </p:nvGraphicFramePr>
        <p:xfrm>
          <a:off x="1524000" y="2133600"/>
          <a:ext cx="6096000" cy="2815972"/>
        </p:xfrm>
        <a:graphic>
          <a:graphicData uri="http://schemas.openxmlformats.org/drawingml/2006/table">
            <a:tbl>
              <a:tblPr/>
              <a:tblGrid>
                <a:gridCol w="2032000"/>
                <a:gridCol w="2032000"/>
                <a:gridCol w="2032000"/>
              </a:tblGrid>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female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age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64</a:t>
                      </a:r>
                      <a:r>
                        <a:rPr kumimoji="0" lang="en-US" sz="1600" b="0" i="0" u="none" strike="noStrike" cap="none" normalizeH="0" baseline="0" smtClean="0">
                          <a:ln>
                            <a:noFill/>
                          </a:ln>
                          <a:solidFill>
                            <a:schemeClr val="tx1"/>
                          </a:solidFill>
                          <a:effectLst/>
                          <a:latin typeface="Arial" charset="0"/>
                        </a:rPr>
                        <a:t> /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105</a:t>
                      </a:r>
                      <a:r>
                        <a:rPr kumimoji="0" lang="en-US" sz="1600" b="0" i="0" u="none" strike="noStrike" cap="none" normalizeH="0" baseline="0" smtClean="0">
                          <a:ln>
                            <a:noFill/>
                          </a:ln>
                          <a:solidFill>
                            <a:schemeClr val="tx1"/>
                          </a:solidFill>
                          <a:effectLst/>
                          <a:latin typeface="Arial" charset="0"/>
                        </a:rPr>
                        <a:t>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age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32 </a:t>
                      </a:r>
                      <a:r>
                        <a:rPr kumimoji="0" lang="en-US" sz="1600" b="0" i="0" u="none" strike="noStrike" cap="none" normalizeH="0" baseline="0" smtClean="0">
                          <a:ln>
                            <a:noFill/>
                          </a:ln>
                          <a:solidFill>
                            <a:schemeClr val="tx1"/>
                          </a:solidFill>
                          <a:effectLst/>
                          <a:latin typeface="Arial"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49</a:t>
                      </a:r>
                      <a:r>
                        <a:rPr kumimoji="0" lang="en-US" sz="1600" b="0" i="0" u="none" strike="noStrike" cap="none" normalizeH="0" baseline="0" smtClean="0">
                          <a:ln>
                            <a:noFill/>
                          </a:ln>
                          <a:solidFill>
                            <a:schemeClr val="tx1"/>
                          </a:solidFill>
                          <a:effectLst/>
                          <a:latin typeface="Arial" charset="0"/>
                        </a:rPr>
                        <a:t>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age 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29</a:t>
                      </a:r>
                      <a:r>
                        <a:rPr kumimoji="0" lang="en-US" sz="1600" b="0" i="0" u="none" strike="noStrike" cap="none" normalizeH="0" baseline="0" smtClean="0">
                          <a:ln>
                            <a:noFill/>
                          </a:ln>
                          <a:solidFill>
                            <a:schemeClr val="tx1"/>
                          </a:solidFill>
                          <a:effectLst/>
                          <a:latin typeface="Arial" charset="0"/>
                        </a:rPr>
                        <a:t> /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42</a:t>
                      </a:r>
                      <a:r>
                        <a:rPr kumimoji="0" lang="en-US" sz="1600" b="0" i="0" u="none" strike="noStrike" cap="none" normalizeH="0" baseline="0" smtClean="0">
                          <a:ln>
                            <a:noFill/>
                          </a:ln>
                          <a:solidFill>
                            <a:schemeClr val="tx1"/>
                          </a:solidFill>
                          <a:effectLst/>
                          <a:latin typeface="Arial" charset="0"/>
                        </a:rPr>
                        <a:t>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mixed 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rgbClr val="FF0000"/>
                          </a:solidFill>
                          <a:effectLst/>
                          <a:latin typeface="Arial" charset="0"/>
                        </a:rPr>
                        <a:t>41</a:t>
                      </a:r>
                      <a:r>
                        <a:rPr kumimoji="0" lang="en-US" sz="1600" b="0" i="1" u="none" strike="noStrike" cap="none" normalizeH="0" baseline="0" smtClean="0">
                          <a:ln>
                            <a:noFill/>
                          </a:ln>
                          <a:solidFill>
                            <a:schemeClr val="tx1"/>
                          </a:solidFill>
                          <a:effectLst/>
                          <a:latin typeface="Arial" charset="0"/>
                        </a:rPr>
                        <a:t> /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48 = ~ 1/2000 pts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rgbClr val="FF0000"/>
                          </a:solidFill>
                          <a:effectLst/>
                          <a:latin typeface="Arial" charset="0"/>
                        </a:rPr>
                        <a:t>61</a:t>
                      </a:r>
                      <a:r>
                        <a:rPr kumimoji="0" lang="en-US" sz="1600" b="0" i="1" u="none" strike="noStrike" cap="none" normalizeH="0" baseline="0" smtClean="0">
                          <a:ln>
                            <a:noFill/>
                          </a:ln>
                          <a:solidFill>
                            <a:schemeClr val="tx1"/>
                          </a:solidFill>
                          <a:effectLst/>
                          <a:latin typeface="Arial" charset="0"/>
                        </a:rPr>
                        <a:t> /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66 = ~ 1/1500 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73" name="Text Box 49"/>
          <p:cNvSpPr txBox="1">
            <a:spLocks noChangeArrowheads="1"/>
          </p:cNvSpPr>
          <p:nvPr/>
        </p:nvSpPr>
        <p:spPr bwMode="auto">
          <a:xfrm>
            <a:off x="4540250" y="5181600"/>
            <a:ext cx="184150" cy="366713"/>
          </a:xfrm>
          <a:prstGeom prst="rect">
            <a:avLst/>
          </a:prstGeom>
          <a:noFill/>
          <a:ln w="9525">
            <a:noFill/>
            <a:miter lim="800000"/>
            <a:headEnd/>
            <a:tailEnd/>
          </a:ln>
          <a:effectLst/>
        </p:spPr>
        <p:txBody>
          <a:bodyPr wrap="none">
            <a:spAutoFit/>
          </a:bodyP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subTitle" idx="1"/>
          </p:nvPr>
        </p:nvSpPr>
        <p:spPr>
          <a:xfrm>
            <a:off x="1371600" y="1676400"/>
            <a:ext cx="6400800" cy="3810000"/>
          </a:xfrm>
        </p:spPr>
        <p:txBody>
          <a:bodyPr/>
          <a:lstStyle/>
          <a:p>
            <a:r>
              <a:rPr lang="en-US" sz="3600">
                <a:solidFill>
                  <a:srgbClr val="008000"/>
                </a:solidFill>
              </a:rPr>
              <a:t>patient dies some years later</a:t>
            </a:r>
            <a:endParaRPr lang="en-US" sz="3600"/>
          </a:p>
          <a:p>
            <a:endParaRPr lang="en-US" sz="3600"/>
          </a:p>
          <a:p>
            <a:r>
              <a:rPr lang="en-US" sz="3600">
                <a:solidFill>
                  <a:srgbClr val="008000"/>
                </a:solidFill>
              </a:rPr>
              <a:t>Is the risk of this patient dying </a:t>
            </a:r>
            <a:r>
              <a:rPr lang="en-US" sz="3600" i="1">
                <a:solidFill>
                  <a:srgbClr val="008000"/>
                </a:solidFill>
              </a:rPr>
              <a:t>without</a:t>
            </a:r>
            <a:r>
              <a:rPr lang="en-US" sz="3600">
                <a:solidFill>
                  <a:srgbClr val="008000"/>
                </a:solidFill>
              </a:rPr>
              <a:t> the CT greater than </a:t>
            </a:r>
            <a:r>
              <a:rPr lang="en-US" sz="3600" i="1">
                <a:solidFill>
                  <a:srgbClr val="008000"/>
                </a:solidFill>
              </a:rPr>
              <a:t>with</a:t>
            </a:r>
            <a:r>
              <a:rPr lang="en-US" sz="3600">
                <a:solidFill>
                  <a:srgbClr val="008000"/>
                </a:solidFill>
              </a:rPr>
              <a:t> the CT?  With the particular CT I am ordering?</a:t>
            </a:r>
            <a:endParaRPr lang="en-US" sz="3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subTitle" idx="1"/>
          </p:nvPr>
        </p:nvSpPr>
        <p:spPr>
          <a:xfrm>
            <a:off x="914400" y="2133600"/>
            <a:ext cx="7467600" cy="1447800"/>
          </a:xfrm>
        </p:spPr>
        <p:txBody>
          <a:bodyPr/>
          <a:lstStyle/>
          <a:p>
            <a:r>
              <a:rPr lang="en-US">
                <a:solidFill>
                  <a:srgbClr val="008000"/>
                </a:solidFill>
              </a:rPr>
              <a:t>“. . . literature questioning the use of CT, or the use of multiple CT scans. . . ”</a:t>
            </a:r>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subTitle" idx="1"/>
          </p:nvPr>
        </p:nvSpPr>
        <p:spPr>
          <a:xfrm>
            <a:off x="1371600" y="1828800"/>
            <a:ext cx="6400800" cy="3200400"/>
          </a:xfrm>
        </p:spPr>
        <p:txBody>
          <a:bodyPr/>
          <a:lstStyle/>
          <a:p>
            <a:r>
              <a:rPr lang="en-US" sz="3600">
                <a:solidFill>
                  <a:srgbClr val="008000"/>
                </a:solidFill>
              </a:rPr>
              <a:t>defensive medicine</a:t>
            </a:r>
          </a:p>
          <a:p>
            <a:endParaRPr lang="en-US" sz="3600">
              <a:solidFill>
                <a:srgbClr val="008000"/>
              </a:solidFill>
            </a:endParaRPr>
          </a:p>
          <a:p>
            <a:r>
              <a:rPr lang="en-US" sz="3600">
                <a:solidFill>
                  <a:srgbClr val="008000"/>
                </a:solidFill>
              </a:rPr>
              <a:t>or</a:t>
            </a:r>
          </a:p>
          <a:p>
            <a:endParaRPr lang="en-US" sz="3600">
              <a:solidFill>
                <a:srgbClr val="008000"/>
              </a:solidFill>
            </a:endParaRPr>
          </a:p>
          <a:p>
            <a:r>
              <a:rPr lang="en-US" sz="3600">
                <a:solidFill>
                  <a:srgbClr val="008000"/>
                </a:solidFill>
              </a:rPr>
              <a:t>lack of communication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ChangeArrowheads="1"/>
          </p:cNvSpPr>
          <p:nvPr>
            <p:ph type="subTitle" idx="1"/>
          </p:nvPr>
        </p:nvSpPr>
        <p:spPr>
          <a:xfrm>
            <a:off x="1371600" y="1371600"/>
            <a:ext cx="6400800" cy="3200400"/>
          </a:xfrm>
        </p:spPr>
        <p:txBody>
          <a:bodyPr/>
          <a:lstStyle/>
          <a:p>
            <a:pPr marL="609600" indent="-609600"/>
            <a:r>
              <a:rPr lang="en-US" sz="3600">
                <a:solidFill>
                  <a:srgbClr val="008000"/>
                </a:solidFill>
              </a:rPr>
              <a:t>There are three ways to decrease CT exposure risks.</a:t>
            </a:r>
          </a:p>
          <a:p>
            <a:pPr marL="609600" indent="-609600"/>
            <a:endParaRPr lang="en-US" sz="3600">
              <a:solidFill>
                <a:srgbClr val="008000"/>
              </a:solidFill>
            </a:endParaRPr>
          </a:p>
          <a:p>
            <a:pPr marL="609600" indent="-609600"/>
            <a:r>
              <a:rPr lang="en-US" sz="3600" b="1" i="1">
                <a:solidFill>
                  <a:srgbClr val="008000"/>
                </a:solidFill>
              </a:rPr>
              <a:t>The responsibility of us all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371600" y="1905000"/>
            <a:ext cx="6400800" cy="2667000"/>
          </a:xfrm>
        </p:spPr>
        <p:txBody>
          <a:bodyPr/>
          <a:lstStyle/>
          <a:p>
            <a:pPr algn="l"/>
            <a:r>
              <a:rPr lang="en-US" sz="3600"/>
              <a:t>Will CT utilization increase?</a:t>
            </a:r>
          </a:p>
          <a:p>
            <a:pPr algn="l"/>
            <a:endParaRPr lang="en-US" sz="3600"/>
          </a:p>
          <a:p>
            <a:pPr algn="l"/>
            <a:r>
              <a:rPr lang="en-US" sz="3600"/>
              <a:t>If so, why?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990600" y="1981200"/>
            <a:ext cx="7010400" cy="2895600"/>
          </a:xfrm>
        </p:spPr>
        <p:txBody>
          <a:bodyPr/>
          <a:lstStyle/>
          <a:p>
            <a:r>
              <a:rPr lang="en-US" sz="3600">
                <a:solidFill>
                  <a:srgbClr val="008000"/>
                </a:solidFill>
              </a:rPr>
              <a:t>Ionizing radiation</a:t>
            </a:r>
            <a:endParaRPr lang="en-US" sz="3600"/>
          </a:p>
          <a:p>
            <a:endParaRPr lang="en-US" sz="3600"/>
          </a:p>
          <a:p>
            <a:r>
              <a:rPr lang="en-US" sz="3600"/>
              <a:t>With x-rays,</a:t>
            </a:r>
          </a:p>
          <a:p>
            <a:r>
              <a:rPr lang="en-US" sz="3600">
                <a:solidFill>
                  <a:srgbClr val="008000"/>
                </a:solidFill>
              </a:rPr>
              <a:t>hydroxyl radicals.</a:t>
            </a:r>
            <a:endParaRPr lang="en-US" sz="3600"/>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subTitle" idx="1"/>
          </p:nvPr>
        </p:nvSpPr>
        <p:spPr>
          <a:xfrm>
            <a:off x="838200" y="1447800"/>
            <a:ext cx="7315200" cy="3810000"/>
          </a:xfrm>
        </p:spPr>
        <p:txBody>
          <a:bodyPr/>
          <a:lstStyle/>
          <a:p>
            <a:pPr>
              <a:lnSpc>
                <a:spcPct val="80000"/>
              </a:lnSpc>
            </a:pPr>
            <a:r>
              <a:rPr lang="en-US" sz="3600">
                <a:solidFill>
                  <a:srgbClr val="008000"/>
                </a:solidFill>
              </a:rPr>
              <a:t>Most radiation-induced damage is rapidly repaired.</a:t>
            </a:r>
          </a:p>
          <a:p>
            <a:pPr algn="l">
              <a:lnSpc>
                <a:spcPct val="80000"/>
              </a:lnSpc>
            </a:pPr>
            <a:endParaRPr lang="en-US" sz="3600"/>
          </a:p>
          <a:p>
            <a:pPr>
              <a:lnSpc>
                <a:spcPct val="80000"/>
              </a:lnSpc>
            </a:pPr>
            <a:r>
              <a:rPr lang="en-US" sz="3600">
                <a:solidFill>
                  <a:srgbClr val="008000"/>
                </a:solidFill>
              </a:rPr>
              <a:t>DNA double-strand breaks are less easily repaired</a:t>
            </a:r>
            <a:endParaRPr lang="en-US" sz="3600"/>
          </a:p>
          <a:p>
            <a:pPr>
              <a:lnSpc>
                <a:spcPct val="80000"/>
              </a:lnSpc>
            </a:pPr>
            <a:r>
              <a:rPr lang="en-US" sz="3600"/>
              <a:t>and is</a:t>
            </a:r>
          </a:p>
          <a:p>
            <a:pPr>
              <a:lnSpc>
                <a:spcPct val="80000"/>
              </a:lnSpc>
            </a:pPr>
            <a:r>
              <a:rPr lang="en-US" sz="3600">
                <a:solidFill>
                  <a:srgbClr val="008000"/>
                </a:solidFill>
              </a:rPr>
              <a:t>linked to the induction of cancer</a:t>
            </a:r>
            <a:r>
              <a:rPr lang="en-US" sz="36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81000"/>
            <a:ext cx="7772400" cy="1470025"/>
          </a:xfrm>
        </p:spPr>
        <p:txBody>
          <a:bodyPr/>
          <a:lstStyle/>
          <a:p>
            <a:r>
              <a:rPr lang="en-US"/>
              <a:t>BEIR VII (2006)</a:t>
            </a:r>
          </a:p>
        </p:txBody>
      </p:sp>
      <p:sp>
        <p:nvSpPr>
          <p:cNvPr id="3075" name="Rectangle 3"/>
          <p:cNvSpPr>
            <a:spLocks noGrp="1" noChangeArrowheads="1"/>
          </p:cNvSpPr>
          <p:nvPr>
            <p:ph type="subTitle" idx="1"/>
          </p:nvPr>
        </p:nvSpPr>
        <p:spPr>
          <a:xfrm>
            <a:off x="1371600" y="1600200"/>
            <a:ext cx="6781800" cy="4114800"/>
          </a:xfrm>
        </p:spPr>
        <p:txBody>
          <a:bodyPr/>
          <a:lstStyle/>
          <a:p>
            <a:pPr>
              <a:lnSpc>
                <a:spcPct val="90000"/>
              </a:lnSpc>
            </a:pPr>
            <a:r>
              <a:rPr lang="en-US" sz="2800">
                <a:solidFill>
                  <a:srgbClr val="008000"/>
                </a:solidFill>
              </a:rPr>
              <a:t>National Research Council</a:t>
            </a:r>
          </a:p>
          <a:p>
            <a:pPr>
              <a:lnSpc>
                <a:spcPct val="90000"/>
              </a:lnSpc>
            </a:pPr>
            <a:endParaRPr lang="en-US" sz="2800">
              <a:solidFill>
                <a:srgbClr val="008000"/>
              </a:solidFill>
            </a:endParaRPr>
          </a:p>
          <a:p>
            <a:pPr>
              <a:lnSpc>
                <a:spcPct val="90000"/>
              </a:lnSpc>
            </a:pPr>
            <a:r>
              <a:rPr lang="en-US" sz="2800">
                <a:solidFill>
                  <a:srgbClr val="008000"/>
                </a:solidFill>
              </a:rPr>
              <a:t>low-dose exposures</a:t>
            </a:r>
          </a:p>
          <a:p>
            <a:pPr>
              <a:lnSpc>
                <a:spcPct val="90000"/>
              </a:lnSpc>
            </a:pPr>
            <a:endParaRPr lang="en-US" sz="2800">
              <a:solidFill>
                <a:srgbClr val="008000"/>
              </a:solidFill>
            </a:endParaRPr>
          </a:p>
          <a:p>
            <a:pPr>
              <a:lnSpc>
                <a:spcPct val="90000"/>
              </a:lnSpc>
            </a:pPr>
            <a:r>
              <a:rPr lang="en-US" sz="2800">
                <a:solidFill>
                  <a:srgbClr val="008000"/>
                </a:solidFill>
              </a:rPr>
              <a:t>detailed risk estimates for cancer incidence in addition to cancer mortality</a:t>
            </a:r>
          </a:p>
          <a:p>
            <a:pPr>
              <a:lnSpc>
                <a:spcPct val="90000"/>
              </a:lnSpc>
            </a:pPr>
            <a:endParaRPr lang="en-US" sz="2800">
              <a:solidFill>
                <a:srgbClr val="008000"/>
              </a:solidFill>
            </a:endParaRPr>
          </a:p>
          <a:p>
            <a:pPr>
              <a:lnSpc>
                <a:spcPct val="90000"/>
              </a:lnSpc>
            </a:pPr>
            <a:r>
              <a:rPr lang="en-US" sz="2800">
                <a:solidFill>
                  <a:srgbClr val="008000"/>
                </a:solidFill>
              </a:rPr>
              <a:t>the most up-to-date and comprehensive risk estimates for cancer</a:t>
            </a: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ph type="subTitle" idx="1"/>
          </p:nvPr>
        </p:nvPicPr>
        <p:blipFill>
          <a:blip r:embed="rId3" cstate="print"/>
          <a:srcRect/>
          <a:stretch>
            <a:fillRect/>
          </a:stretch>
        </p:blipFill>
        <p:spPr>
          <a:xfrm>
            <a:off x="228600" y="0"/>
            <a:ext cx="86868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ph type="subTitle" idx="1"/>
          </p:nvPr>
        </p:nvPicPr>
        <p:blipFill>
          <a:blip r:embed="rId3" cstate="print"/>
          <a:srcRect/>
          <a:stretch>
            <a:fillRect/>
          </a:stretch>
        </p:blipFill>
        <p:spPr>
          <a:xfrm>
            <a:off x="304800" y="228600"/>
            <a:ext cx="8534400" cy="6400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ph type="subTitle" idx="1"/>
          </p:nvPr>
        </p:nvPicPr>
        <p:blipFill>
          <a:blip r:embed="rId3" cstate="print"/>
          <a:srcRect/>
          <a:stretch>
            <a:fillRect/>
          </a:stretch>
        </p:blipFill>
        <p:spPr>
          <a:xfrm>
            <a:off x="0" y="0"/>
            <a:ext cx="9144000" cy="6858000"/>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2394</Words>
  <Application>Microsoft Office PowerPoint</Application>
  <PresentationFormat>On-screen Show (4:3)</PresentationFormat>
  <Paragraphs>184</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Wingdings</vt:lpstr>
      <vt:lpstr>Default Design</vt:lpstr>
      <vt:lpstr>Low Level Radiation Exposure Risk</vt:lpstr>
      <vt:lpstr>Slide 2</vt:lpstr>
      <vt:lpstr>Slide 3</vt:lpstr>
      <vt:lpstr>Slide 4</vt:lpstr>
      <vt:lpstr>Slide 5</vt:lpstr>
      <vt:lpstr>BEIR VII (2006)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Tufts Medical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Level Radiation Exposure Risk</dc:title>
  <dc:creator>Tufts-NEMC</dc:creator>
  <cp:lastModifiedBy>smunn</cp:lastModifiedBy>
  <cp:revision>12</cp:revision>
  <dcterms:created xsi:type="dcterms:W3CDTF">2008-12-09T16:19:06Z</dcterms:created>
  <dcterms:modified xsi:type="dcterms:W3CDTF">2013-02-07T14:09:49Z</dcterms:modified>
</cp:coreProperties>
</file>